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Nunito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Montserrat Medium"/>
      <p:regular r:id="rId66"/>
      <p:bold r:id="rId67"/>
      <p:italic r:id="rId68"/>
      <p:boldItalic r:id="rId69"/>
    </p:embeddedFont>
    <p:embeddedFont>
      <p:font typeface="Maven Pro"/>
      <p:regular r:id="rId70"/>
      <p:bold r:id="rId71"/>
    </p:embeddedFont>
    <p:embeddedFont>
      <p:font typeface="Montserrat Light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Light-bold.fntdata"/><Relationship Id="rId72" Type="http://schemas.openxmlformats.org/officeDocument/2006/relationships/font" Target="fonts/MontserratLight-regular.fntdata"/><Relationship Id="rId31" Type="http://schemas.openxmlformats.org/officeDocument/2006/relationships/slide" Target="slides/slide26.xml"/><Relationship Id="rId75" Type="http://schemas.openxmlformats.org/officeDocument/2006/relationships/font" Target="fonts/MontserratLight-boldItalic.fntdata"/><Relationship Id="rId30" Type="http://schemas.openxmlformats.org/officeDocument/2006/relationships/slide" Target="slides/slide25.xml"/><Relationship Id="rId74" Type="http://schemas.openxmlformats.org/officeDocument/2006/relationships/font" Target="fonts/MontserratLight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avenPro-bold.fntdata"/><Relationship Id="rId70" Type="http://schemas.openxmlformats.org/officeDocument/2006/relationships/font" Target="fonts/MavenPr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regular.fntdata"/><Relationship Id="rId61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6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Medium-bold.fntdata"/><Relationship Id="rId60" Type="http://schemas.openxmlformats.org/officeDocument/2006/relationships/font" Target="fonts/Nuni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Nunito-bold.fntdata"/><Relationship Id="rId14" Type="http://schemas.openxmlformats.org/officeDocument/2006/relationships/slide" Target="slides/slide9.xml"/><Relationship Id="rId58" Type="http://schemas.openxmlformats.org/officeDocument/2006/relationships/font" Target="fonts/Nuni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f900de6a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f900de6a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f900de6ab_0_6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f900de6ab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d0c621546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d0c6215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f900de6ab_3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f900de6ab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f900de6ab_3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f900de6ab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f900de6ab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f900de6a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f900de6ab_3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f900de6a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f900de6ab_3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f900de6ab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900de6ab_3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900de6ab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f900de6ab_3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f900de6ab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f900de6ab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f900de6ab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f900de6ab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f900de6ab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f900de6ab_3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ef900de6ab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f900de6ab_3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f900de6ab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bfcf874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bfcf874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bfcf874be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bfcf874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dbe10c73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dbe10c7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ddbe10c7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ddbe10c7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ddbe10c73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ddbe10c7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ddbe10c73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ddbe10c7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f900de6ab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f900de6a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ddbe10c73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ddbe10c7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ddbe10c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ddbe10c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ddbe10c73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eddbe10c7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bfcf874be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bfcf874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bfcf874be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bfcf874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ddbe10c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eddbe10c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dbe10c7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dbe10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ddbe10c7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ddbe10c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ddbe10c73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ddbe10c7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eddbe10c73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eddbe10c7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f900de6ab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f900de6ab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ddbe10c73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ddbe10c7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ddbe10c73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eddbe10c7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ddbe10c73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eddbe10c7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eddbe10c73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eddbe10c7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d0c62154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d0c6215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d0c621546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d0c6215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d0c621546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d0c6215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d0c621546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ed0c62154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0c621546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d0c6215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bfcf874b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bfcf87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f900de6ab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f900de6ab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d0c621546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d0c62154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ed0c621546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ed0c6215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8fc25fbfc5_1_4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8fc25fbfc5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f900de6ab_3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f900de6ab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f900de6ab_3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f900de6ab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89" name="Google Shape;89;p13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1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02" name="Google Shape;102;p13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7" name="Google Shape;107;p13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08" name="Google Shape;108;p13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3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11" name="Google Shape;111;p1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" name="Google Shape;114;p13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13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16" name="Google Shape;116;p1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" name="Google Shape;118;p13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4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29" name="Google Shape;129;p1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30" name="Google Shape;130;p1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33" name="Google Shape;133;p1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1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37" name="Google Shape;137;p1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1" name="Google Shape;141;p14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42" name="Google Shape;142;p1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43" name="Google Shape;143;p1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46" name="Google Shape;146;p1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50" name="Google Shape;150;p1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55" name="Google Shape;155;p1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64" name="Google Shape;164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1" name="Google Shape;17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5" name="Google Shape;175;p1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9" name="Google Shape;179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85" name="Google Shape;185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9" name="Google Shape;18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9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92" name="Google Shape;192;p19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93" name="Google Shape;193;p1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9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97" name="Google Shape;197;p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" name="Google Shape;200;p1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01" name="Google Shape;201;p1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3" name="Google Shape;203;p1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07" name="Google Shape;207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1" name="Google Shape;211;p2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15" name="Google Shape;215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18" name="Google Shape;218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221" name="Google Shape;221;p2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22" name="Google Shape;222;p2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2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27" name="Google Shape;227;p2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2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33" name="Google Shape;233;p2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2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38" name="Google Shape;238;p2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2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42" name="Google Shape;242;p2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2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48" name="Google Shape;248;p2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2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53" name="Google Shape;253;p2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2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57" name="Google Shape;257;p2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2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63" name="Google Shape;263;p2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2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68" name="Google Shape;268;p2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" name="Google Shape;272;p2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73" name="Google Shape;273;p2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2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77" name="Google Shape;277;p2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2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82" name="Google Shape;282;p2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2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87" name="Google Shape;287;p2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2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93" name="Google Shape;293;p2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2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98" name="Google Shape;298;p2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2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02" name="Google Shape;302;p2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" name="Google Shape;306;p2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07" name="Google Shape;307;p2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2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13" name="Google Shape;313;p2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" name="Google Shape;317;p2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18" name="Google Shape;318;p2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" name="Google Shape;321;p2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22" name="Google Shape;322;p2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" name="Google Shape;327;p2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28" name="Google Shape;328;p2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" name="Google Shape;332;p2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33" name="Google Shape;333;p2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2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38" name="Google Shape;338;p2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" name="Google Shape;341;p2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42" name="Google Shape;342;p2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6" name="Google Shape;346;p2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2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3" name="Google Shape;35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4" name="Google Shape;3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cap="flat" cmpd="sng" w="28575">
            <a:solidFill>
              <a:srgbClr val="40322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3228"/>
              </a:solidFill>
            </a:endParaRPr>
          </a:p>
        </p:txBody>
      </p:sp>
      <p:sp>
        <p:nvSpPr>
          <p:cNvPr id="359" name="Google Shape;359;p26"/>
          <p:cNvSpPr txBox="1"/>
          <p:nvPr>
            <p:ph idx="1" type="body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i="1"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i="1"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i="1"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i="1"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i="1"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i="1"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i="1"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i="1"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9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" name="Google Shape;55;p7"/>
          <p:cNvSpPr txBox="1"/>
          <p:nvPr>
            <p:ph idx="3" type="body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9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66" name="Google Shape;66;p9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hyperlink" Target="https://unsplash.com/@fusion_medical_animation?utm_source=unsplash&amp;utm_medium=referral&amp;utm_content=creditCopyText" TargetMode="External"/><Relationship Id="rId5" Type="http://schemas.openxmlformats.org/officeDocument/2006/relationships/hyperlink" Target="https://unsplash.com/@fusion_medical_animation?utm_source=unsplash&amp;utm_medium=referral&amp;utm_content=creditCopyText" TargetMode="External"/><Relationship Id="rId6" Type="http://schemas.openxmlformats.org/officeDocument/2006/relationships/hyperlink" Target="https://unsplash.com/s/photos/covid19-virus?utm_source=unsplash&amp;utm_medium=referral&amp;utm_content=creditCopyText" TargetMode="External"/><Relationship Id="rId7" Type="http://schemas.openxmlformats.org/officeDocument/2006/relationships/hyperlink" Target="https://unsplash.com/s/photos/covid19-virus?utm_source=unsplash&amp;utm_medium=referral&amp;utm_content=creditCopyTex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32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8"/>
          <p:cNvSpPr txBox="1"/>
          <p:nvPr/>
        </p:nvSpPr>
        <p:spPr>
          <a:xfrm>
            <a:off x="4665600" y="4866600"/>
            <a:ext cx="31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Photo by</a:t>
            </a:r>
            <a:r>
              <a:rPr i="1" lang="en" sz="6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6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Fusion Medical Animation</a:t>
            </a:r>
            <a:r>
              <a:rPr i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on</a:t>
            </a:r>
            <a:r>
              <a:rPr i="1" lang="en" sz="6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en" sz="6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i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“Danger, Will Robinson!”</a:t>
            </a:r>
            <a:endParaRPr/>
          </a:p>
        </p:txBody>
      </p:sp>
      <p:sp>
        <p:nvSpPr>
          <p:cNvPr id="426" name="Google Shape;426;p37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you are about to see and hear is simply my take on this subject. It should not be considered as gospel, nor does it </a:t>
            </a:r>
            <a:r>
              <a:rPr lang="en"/>
              <a:t>reflect the views of my employer nor my colleagues</a:t>
            </a:r>
            <a:r>
              <a:rPr lang="en"/>
              <a:t> (“Obi-Wan Kenobi Rule”).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“Danger, Will Robinson!”</a:t>
            </a:r>
            <a:endParaRPr/>
          </a:p>
        </p:txBody>
      </p:sp>
      <p:sp>
        <p:nvSpPr>
          <p:cNvPr id="433" name="Google Shape;433;p38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Although I prefer to interact with my audience by having a “talk-with-you” group discussion versus a “talk-at-you” session, p</a:t>
            </a:r>
            <a:r>
              <a:rPr lang="en"/>
              <a:t>lease refrain from asking questions during this presentation. I will make every attempt to allow for questions after the end of this presentation, time permitting.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brief timeline of COVID-related events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happened?</a:t>
            </a:r>
            <a:endParaRPr/>
          </a:p>
        </p:txBody>
      </p:sp>
      <p:sp>
        <p:nvSpPr>
          <p:cNvPr id="445" name="Google Shape;445;p40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March 2020 - WHO declares pandemic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&gt; 50% of US-based workers forced to WFH</a:t>
            </a:r>
            <a:r>
              <a:rPr baseline="30000" lang="en"/>
              <a:t>1</a:t>
            </a:r>
            <a:endParaRPr baseline="300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Companies needed to quickly adopt WFH strategy to allow workers to remain productive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40"/>
          <p:cNvSpPr txBox="1"/>
          <p:nvPr/>
        </p:nvSpPr>
        <p:spPr>
          <a:xfrm>
            <a:off x="2980150" y="4464050"/>
            <a:ext cx="564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1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 Harris Poll, from March 26-30, 2020 among 1,241 U.S. adults ages 18 and older who are employed. https://zapier.com/blog/wfh-report/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happened?</a:t>
            </a:r>
            <a:endParaRPr/>
          </a:p>
        </p:txBody>
      </p:sp>
      <p:sp>
        <p:nvSpPr>
          <p:cNvPr id="453" name="Google Shape;453;p41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IT departments had to rapidly ramp-up projects to enable remote connectivity (laptops, VPNs, </a:t>
            </a:r>
            <a:r>
              <a:rPr lang="en"/>
              <a:t>collaboration</a:t>
            </a:r>
            <a:r>
              <a:rPr lang="en"/>
              <a:t> software)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Some businesses </a:t>
            </a:r>
            <a:r>
              <a:rPr lang="en"/>
              <a:t>choose</a:t>
            </a:r>
            <a:r>
              <a:rPr lang="en"/>
              <a:t> to leverage DaaS to assist with this shift to WFH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AWS reports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10-scale increase</a:t>
            </a:r>
            <a:r>
              <a:rPr lang="en"/>
              <a:t> in urgent customer scale-up requests for its DaaS system.</a:t>
            </a:r>
            <a:r>
              <a:rPr baseline="30000" lang="en"/>
              <a:t>2</a:t>
            </a:r>
            <a:endParaRPr baseline="300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1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500">
                <a:latin typeface="Montserrat Light"/>
                <a:ea typeface="Montserrat Light"/>
                <a:cs typeface="Montserrat Light"/>
                <a:sym typeface="Montserrat Light"/>
              </a:rPr>
              <a:t>2</a:t>
            </a:r>
            <a:r>
              <a:rPr i="1" lang="en" sz="500">
                <a:latin typeface="Montserrat Light"/>
                <a:ea typeface="Montserrat Light"/>
                <a:cs typeface="Montserrat Light"/>
                <a:sym typeface="Montserrat Light"/>
              </a:rPr>
              <a:t>https://aws.amazon.com/blogs/desktop-and-application-streaming/new-offers-to-enable-work-from-home-from-amazon-workspaces-and-amazon-workdocs/</a:t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were some of the challenges?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hard can this be?</a:t>
            </a:r>
            <a:endParaRPr/>
          </a:p>
        </p:txBody>
      </p:sp>
      <p:sp>
        <p:nvSpPr>
          <p:cNvPr id="466" name="Google Shape;466;p43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Laptops requisitioned and hardened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Remote connectivity software scaled up (VPNs, SSO portals)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 we need any additional hardware?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Collaboration software apps and suites (Zoom, Office 365 or Google)</a:t>
            </a:r>
            <a:endParaRPr/>
          </a:p>
        </p:txBody>
      </p:sp>
      <p:sp>
        <p:nvSpPr>
          <p:cNvPr id="467" name="Google Shape;467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hard can this be?</a:t>
            </a:r>
            <a:endParaRPr/>
          </a:p>
        </p:txBody>
      </p:sp>
      <p:sp>
        <p:nvSpPr>
          <p:cNvPr id="474" name="Google Shape;474;p44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we can’t get laptops, do we leverage DaaS?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do we bridge DaaS with our on-prem servers?  Do we migrate fully to Cloud?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Is cost going to be an issue? (Capital expenses or “up-front” vs Operational expenses or “day-to-day”)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security measures will we need to consider?</a:t>
            </a:r>
            <a:endParaRPr/>
          </a:p>
        </p:txBody>
      </p:sp>
      <p:sp>
        <p:nvSpPr>
          <p:cNvPr id="475" name="Google Shape;475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4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hard can this be?</a:t>
            </a:r>
            <a:endParaRPr/>
          </a:p>
        </p:txBody>
      </p:sp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Ease of implementation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do we monitor our employees’ activities while they’re remote?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can we teach our employees to *not* click on any </a:t>
            </a:r>
            <a:r>
              <a:rPr lang="en"/>
              <a:t>suspicious links or messages?</a:t>
            </a:r>
            <a:endParaRPr/>
          </a:p>
        </p:txBody>
      </p:sp>
      <p:sp>
        <p:nvSpPr>
          <p:cNvPr id="483" name="Google Shape;483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45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should we be worried about?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32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4" name="Google Shape;3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3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9"/>
          <p:cNvSpPr txBox="1"/>
          <p:nvPr/>
        </p:nvSpPr>
        <p:spPr>
          <a:xfrm>
            <a:off x="6463800" y="4706100"/>
            <a:ext cx="188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Photo by Andrew Neel on Unsplash</a:t>
            </a:r>
            <a:endParaRPr i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32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47"/>
          <p:cNvSpPr txBox="1"/>
          <p:nvPr/>
        </p:nvSpPr>
        <p:spPr>
          <a:xfrm>
            <a:off x="5237550" y="4851000"/>
            <a:ext cx="1895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latin typeface="Montserrat"/>
                <a:ea typeface="Montserrat"/>
                <a:cs typeface="Montserrat"/>
                <a:sym typeface="Montserrat"/>
              </a:rPr>
              <a:t>Photo by Good Faces on Unsplash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34231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7"/>
          <p:cNvSpPr txBox="1"/>
          <p:nvPr/>
        </p:nvSpPr>
        <p:spPr>
          <a:xfrm>
            <a:off x="1757700" y="4892400"/>
            <a:ext cx="149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403228"/>
                </a:solidFill>
                <a:latin typeface="Montserrat"/>
                <a:ea typeface="Montserrat"/>
                <a:cs typeface="Montserrat"/>
                <a:sym typeface="Montserrat"/>
              </a:rPr>
              <a:t>Photo by Good Faces on Unsplash</a:t>
            </a:r>
            <a:endParaRPr i="1" sz="700">
              <a:solidFill>
                <a:srgbClr val="40322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900" y="680400"/>
            <a:ext cx="5663002" cy="378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7"/>
          <p:cNvSpPr txBox="1"/>
          <p:nvPr/>
        </p:nvSpPr>
        <p:spPr>
          <a:xfrm>
            <a:off x="6642000" y="4106700"/>
            <a:ext cx="1952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Photo by Clint Patterson on Unsplash</a:t>
            </a:r>
            <a:endParaRPr i="1"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 txBox="1"/>
          <p:nvPr>
            <p:ph idx="1" type="body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/>
              <a:t>Cybercriminals love a good crisis and uncertainty to manipulate and exploit individuals through cyber-threats, and they also use newly-implemented technologies to try to penetrate a business’s systems. As businesses implement safety strategies in response to the coronavirus pandemic, they must prioritize data protection and cybersecurity concerns to limit their exposure and legal liability.</a:t>
            </a:r>
            <a:endParaRPr sz="2000"/>
          </a:p>
        </p:txBody>
      </p:sp>
      <p:sp>
        <p:nvSpPr>
          <p:cNvPr id="505" name="Google Shape;505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48"/>
          <p:cNvSpPr txBox="1"/>
          <p:nvPr/>
        </p:nvSpPr>
        <p:spPr>
          <a:xfrm>
            <a:off x="5013900" y="4330400"/>
            <a:ext cx="386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Green, Caleb L. Jodka, Sara H.</a:t>
            </a:r>
            <a:endParaRPr i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“COVID-19 Poses Increased Cybersecurity Risks to Employers and Businesses”</a:t>
            </a:r>
            <a:endParaRPr i="1"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https://www.dickinson-wright.com/news-alerts/covid19-poses-increased-cybersecurity-risks</a:t>
            </a:r>
            <a:endParaRPr i="1"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 txBox="1"/>
          <p:nvPr>
            <p:ph idx="1" type="body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/>
              <a:t>...employees working remotely can create risks to businesses in the following ways: (1) increased risks from remote access, including physical security risks associated with use of company-owned and personal devices; (2) increased phishing and other scams; and (3) violation of industry- and state-specific laws.</a:t>
            </a:r>
            <a:endParaRPr sz="2000"/>
          </a:p>
        </p:txBody>
      </p:sp>
      <p:sp>
        <p:nvSpPr>
          <p:cNvPr id="512" name="Google Shape;512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49"/>
          <p:cNvSpPr txBox="1"/>
          <p:nvPr/>
        </p:nvSpPr>
        <p:spPr>
          <a:xfrm>
            <a:off x="4689900" y="3941650"/>
            <a:ext cx="4266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Green, Caleb L. Jodka, Sara H.</a:t>
            </a:r>
            <a:endParaRPr i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“COVID-19 Poses Increased Cybersecurity Risks to Employers and Businesses”</a:t>
            </a:r>
            <a:endParaRPr i="1"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https://www.dickinson-wright.com/news-alerts/covid19-poses-increased-cybersecurity-risks</a:t>
            </a:r>
            <a:endParaRPr i="1"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0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COVID-19 changed our thinking on security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25" y="152400"/>
            <a:ext cx="849093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/>
        </p:nvSpPr>
        <p:spPr>
          <a:xfrm>
            <a:off x="4091250" y="4927675"/>
            <a:ext cx="472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https://www.forbes.com/sites/forbestechcouncil/2020/10/20/covid-19s-implications-for-telework-and-cybersecurity/</a:t>
            </a:r>
            <a:endParaRPr i="1" sz="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Tip of the Proverbial Iceberg...</a:t>
            </a:r>
            <a:endParaRPr/>
          </a:p>
        </p:txBody>
      </p:sp>
      <p:sp>
        <p:nvSpPr>
          <p:cNvPr id="530" name="Google Shape;530;p52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After WFH became “the new normal” shortly after the onset of the COVID-19 pandemic, Forbes cited the results of a June 2020 poll of over 350 cybersecurity executives about what new challenges they were facing.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results were rather telling...</a:t>
            </a:r>
            <a:endParaRPr/>
          </a:p>
        </p:txBody>
      </p:sp>
      <p:sp>
        <p:nvSpPr>
          <p:cNvPr id="531" name="Google Shape;531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52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Tip of the Proverbial Iceberg...</a:t>
            </a:r>
            <a:endParaRPr/>
          </a:p>
        </p:txBody>
      </p:sp>
      <p:sp>
        <p:nvSpPr>
          <p:cNvPr id="538" name="Google Shape;538;p53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Approximately 1 in 3 respondents stated their company’s ability to detect potential threats was either reduced or completely lost.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70 percent of respondents stated they saw an increase in attacks against their networks.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35 percent of respondents stated they had to reduce their security budgets due to the pandemic.</a:t>
            </a:r>
            <a:r>
              <a:rPr baseline="30000" lang="en"/>
              <a:t>3</a:t>
            </a:r>
            <a:endParaRPr baseline="30000"/>
          </a:p>
        </p:txBody>
      </p:sp>
      <p:sp>
        <p:nvSpPr>
          <p:cNvPr id="539" name="Google Shape;539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53"/>
          <p:cNvSpPr txBox="1"/>
          <p:nvPr/>
        </p:nvSpPr>
        <p:spPr>
          <a:xfrm>
            <a:off x="4099600" y="4808200"/>
            <a:ext cx="456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3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https://lumu.io/wp-content/uploads/2020/07/the-impact-of-covid-19-on-cybersecurity-survey-results.pdf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4"/>
          <p:cNvSpPr txBox="1"/>
          <p:nvPr/>
        </p:nvSpPr>
        <p:spPr>
          <a:xfrm>
            <a:off x="1497600" y="4898900"/>
            <a:ext cx="749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https://www.businesswire.com/news/home/20200729005208/en/Tanium-Report-Reveals-90-Percent-of-Organizations-Experienced-an-Increase-in-Cyberattacks-due-to-COVID-19</a:t>
            </a:r>
            <a:endParaRPr i="1" sz="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46" name="Google Shape;5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0050"/>
            <a:ext cx="8839199" cy="432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how big is that iceberg…</a:t>
            </a:r>
            <a:r>
              <a:rPr lang="en"/>
              <a:t>?</a:t>
            </a:r>
            <a:endParaRPr/>
          </a:p>
        </p:txBody>
      </p:sp>
      <p:sp>
        <p:nvSpPr>
          <p:cNvPr id="552" name="Google Shape;552;p55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BusinessWire cited a Tanium June 2020 poll of over 1,000 CXOs across four different countries (US, UK, FR, DE).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98 percent of respondents stated they had experienced “security challenges” within the first two months after shifting to a completely remote workforce.</a:t>
            </a:r>
            <a:endParaRPr/>
          </a:p>
        </p:txBody>
      </p:sp>
      <p:sp>
        <p:nvSpPr>
          <p:cNvPr id="553" name="Google Shape;553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55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6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how big is that iceberg…?</a:t>
            </a:r>
            <a:endParaRPr/>
          </a:p>
        </p:txBody>
      </p:sp>
      <p:sp>
        <p:nvSpPr>
          <p:cNvPr id="560" name="Google Shape;560;p56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Top three challenges: Identifying new personal devices that could connect to corporate networks, overwhelmed VPNs, increased </a:t>
            </a:r>
            <a:r>
              <a:rPr lang="en"/>
              <a:t>security</a:t>
            </a:r>
            <a:r>
              <a:rPr lang="en"/>
              <a:t> risk from video conference apps.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88 percent of respondents stated they had difficulty with patching machines; 43 percent indicated the issue was with patching personal devices.</a:t>
            </a:r>
            <a:endParaRPr/>
          </a:p>
        </p:txBody>
      </p:sp>
      <p:sp>
        <p:nvSpPr>
          <p:cNvPr id="561" name="Google Shape;561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56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32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3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/>
        </p:nvSpPr>
        <p:spPr>
          <a:xfrm>
            <a:off x="6018300" y="113400"/>
            <a:ext cx="221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Photo by Ralston Smith on Unsplash</a:t>
            </a:r>
            <a:endParaRPr i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how big is that iceberg…?</a:t>
            </a:r>
            <a:endParaRPr/>
          </a:p>
        </p:txBody>
      </p:sp>
      <p:sp>
        <p:nvSpPr>
          <p:cNvPr id="568" name="Google Shape;568;p57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90 percent of respondents indicated they saw an increase in attacks.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Top three attacks: data exposure (38 percent), business email/transaction fraud (37 percent), phishing (35 percent)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Nearly 93 percent of respondents indicated they had to “cancel or delay” planned security projects.</a:t>
            </a:r>
            <a:endParaRPr/>
          </a:p>
        </p:txBody>
      </p:sp>
      <p:sp>
        <p:nvSpPr>
          <p:cNvPr id="569" name="Google Shape;569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57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58525"/>
            <a:ext cx="8991599" cy="44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8"/>
          <p:cNvSpPr txBox="1"/>
          <p:nvPr/>
        </p:nvSpPr>
        <p:spPr>
          <a:xfrm>
            <a:off x="5353500" y="4818050"/>
            <a:ext cx="371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https://nypost.com/2020/04/08/teen-arrested-after-zoom-bombing-high-school-classes/</a:t>
            </a:r>
            <a:endParaRPr i="1"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9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“Zoom Bombing”</a:t>
            </a:r>
            <a:endParaRPr/>
          </a:p>
        </p:txBody>
      </p:sp>
      <p:sp>
        <p:nvSpPr>
          <p:cNvPr id="582" name="Google Shape;582;p59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Defined in NYP article as “...an unwanted guest join[ing] a video call with an intention to disrupt and harass.”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Incident occurred early April 2020 @ Madison Public Schools in CT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CT teen charged w/ fifth-degree computer crime, fifth-degree conspiracy to commit a computer crime and breach of peace.</a:t>
            </a:r>
            <a:endParaRPr/>
          </a:p>
        </p:txBody>
      </p:sp>
      <p:sp>
        <p:nvSpPr>
          <p:cNvPr id="583" name="Google Shape;583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59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“Zoom Bombing”</a:t>
            </a:r>
            <a:endParaRPr/>
          </a:p>
        </p:txBody>
      </p:sp>
      <p:sp>
        <p:nvSpPr>
          <p:cNvPr id="590" name="Google Shape;590;p60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Unauthorized users broke into meetings that migrated to Zoom due to COVID and harass participants.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Meeting links (and sometimes passwords) were published online and were likely picked up by “trolls” and shared in forums such as 4chan or Discord.</a:t>
            </a:r>
            <a:r>
              <a:rPr baseline="30000" lang="en" sz="2200"/>
              <a:t>4</a:t>
            </a:r>
            <a:endParaRPr baseline="3000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Attacks were recorded and published on social media.</a:t>
            </a:r>
            <a:r>
              <a:rPr baseline="30000" lang="en" sz="2200"/>
              <a:t>5</a:t>
            </a:r>
            <a:endParaRPr baseline="30000" sz="2200"/>
          </a:p>
        </p:txBody>
      </p:sp>
      <p:sp>
        <p:nvSpPr>
          <p:cNvPr id="591" name="Google Shape;591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0"/>
          <p:cNvSpPr txBox="1"/>
          <p:nvPr/>
        </p:nvSpPr>
        <p:spPr>
          <a:xfrm>
            <a:off x="3423375" y="4815850"/>
            <a:ext cx="532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3" name="Google Shape;593;p60"/>
          <p:cNvSpPr txBox="1"/>
          <p:nvPr/>
        </p:nvSpPr>
        <p:spPr>
          <a:xfrm>
            <a:off x="3070525" y="4520900"/>
            <a:ext cx="521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4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https://www.pcmag.com/news/students-conspire-in-chats-to-zoom-bomb-online-classes-harass-teachers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4" name="Google Shape;594;p60"/>
          <p:cNvSpPr txBox="1"/>
          <p:nvPr/>
        </p:nvSpPr>
        <p:spPr>
          <a:xfrm>
            <a:off x="3070525" y="4808200"/>
            <a:ext cx="521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5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https://www.businessinsider.com/aa-intergroup-meetings-zoom-bombing-trolls-alcoholics-anonymous-2020-3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“Zoom Bombing”</a:t>
            </a:r>
            <a:endParaRPr/>
          </a:p>
        </p:txBody>
      </p:sp>
      <p:sp>
        <p:nvSpPr>
          <p:cNvPr id="600" name="Google Shape;600;p61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FBI office in Boston issues warning, recommending use of passwords, waiting rooms, not publishing links on public social media, and set </a:t>
            </a:r>
            <a:r>
              <a:rPr lang="en"/>
              <a:t>screen share</a:t>
            </a:r>
            <a:r>
              <a:rPr lang="en"/>
              <a:t> to host-only.</a:t>
            </a:r>
            <a:r>
              <a:rPr baseline="30000" lang="en"/>
              <a:t>6</a:t>
            </a:r>
            <a:endParaRPr baseline="30000"/>
          </a:p>
        </p:txBody>
      </p:sp>
      <p:sp>
        <p:nvSpPr>
          <p:cNvPr id="601" name="Google Shape;601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61"/>
          <p:cNvSpPr txBox="1"/>
          <p:nvPr/>
        </p:nvSpPr>
        <p:spPr>
          <a:xfrm>
            <a:off x="1726300" y="4605800"/>
            <a:ext cx="69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6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https://www.nbcnews.com/health/health-news/live-blog/live-coronavirus-updates-trump-extends-social-distancing-guidelines-governors-warn-n1171761/ncrd1172401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2"/>
          <p:cNvSpPr txBox="1"/>
          <p:nvPr/>
        </p:nvSpPr>
        <p:spPr>
          <a:xfrm>
            <a:off x="3251550" y="4964000"/>
            <a:ext cx="584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https://www.techrepublic.com/article/covid-19-related-scams-cost-americans-more-than-98-million-since-the-start-of-2020/</a:t>
            </a:r>
            <a:endParaRPr i="1"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8" name="Google Shape;6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88" y="242150"/>
            <a:ext cx="8559234" cy="46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Fraud</a:t>
            </a:r>
            <a:endParaRPr/>
          </a:p>
        </p:txBody>
      </p:sp>
      <p:sp>
        <p:nvSpPr>
          <p:cNvPr id="614" name="Google Shape;614;p63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From Jan 2020 to Sep 2021 over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363,000</a:t>
            </a:r>
            <a:r>
              <a:rPr lang="en"/>
              <a:t>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coronavirus-related fraud cases</a:t>
            </a:r>
            <a:r>
              <a:rPr lang="en"/>
              <a:t> were reported to the FTC.</a:t>
            </a:r>
            <a:r>
              <a:rPr baseline="30000" lang="en"/>
              <a:t>7</a:t>
            </a:r>
            <a:endParaRPr baseline="30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than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$558.67M</a:t>
            </a:r>
            <a:r>
              <a:rPr lang="en"/>
              <a:t> was lost due to fraud.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Online shopping was the most common attack vector (fake supplements, defective masks).</a:t>
            </a:r>
            <a:endParaRPr/>
          </a:p>
        </p:txBody>
      </p:sp>
      <p:sp>
        <p:nvSpPr>
          <p:cNvPr id="615" name="Google Shape;615;p6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63"/>
          <p:cNvSpPr txBox="1"/>
          <p:nvPr/>
        </p:nvSpPr>
        <p:spPr>
          <a:xfrm>
            <a:off x="3640025" y="4808200"/>
            <a:ext cx="4733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7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https://public.tableau.com/app/profile/federal.trade.commission/viz/COVID-19andStimulusReports/FraudLosses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4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Fraud</a:t>
            </a:r>
            <a:endParaRPr/>
          </a:p>
        </p:txBody>
      </p:sp>
      <p:sp>
        <p:nvSpPr>
          <p:cNvPr id="622" name="Google Shape;622;p64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Second most-common attack vector was vacation and travel (</a:t>
            </a:r>
            <a:r>
              <a:rPr i="1" lang="en">
                <a:solidFill>
                  <a:srgbClr val="FFFFFF"/>
                </a:solidFill>
                <a:highlight>
                  <a:schemeClr val="accent2"/>
                </a:highlight>
              </a:rPr>
              <a:t>over 45K reports, ~$80M in losses</a:t>
            </a:r>
            <a:r>
              <a:rPr lang="en"/>
              <a:t>).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Top three contact methods: email, website/apps, text messages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Top three payment methods: credit cards, debit cards, payment apps or services</a:t>
            </a:r>
            <a:endParaRPr/>
          </a:p>
        </p:txBody>
      </p:sp>
      <p:sp>
        <p:nvSpPr>
          <p:cNvPr id="623" name="Google Shape;623;p6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5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Fraud</a:t>
            </a:r>
            <a:endParaRPr/>
          </a:p>
        </p:txBody>
      </p:sp>
      <p:sp>
        <p:nvSpPr>
          <p:cNvPr id="629" name="Google Shape;629;p65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Largest age </a:t>
            </a:r>
            <a:r>
              <a:rPr lang="en"/>
              <a:t>group affected were individuals </a:t>
            </a:r>
            <a:r>
              <a:rPr b="1" lang="en">
                <a:solidFill>
                  <a:srgbClr val="2B72AF"/>
                </a:solidFill>
                <a:latin typeface="Montserrat"/>
                <a:ea typeface="Montserrat"/>
                <a:cs typeface="Montserrat"/>
                <a:sym typeface="Montserrat"/>
              </a:rPr>
              <a:t>aged 30-39</a:t>
            </a:r>
            <a:r>
              <a:rPr lang="en"/>
              <a:t> (over 21K reports), followed by 40-49 year-olds and 50-59 year-olds.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Individuals aged 60-69 suffered a combined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$107.6M</a:t>
            </a:r>
            <a:r>
              <a:rPr lang="en"/>
              <a:t> in losses.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median loss for individuals aged 80 and over was ~ </a:t>
            </a:r>
            <a:r>
              <a:rPr i="1" lang="en">
                <a:solidFill>
                  <a:schemeClr val="accent2"/>
                </a:solidFill>
              </a:rPr>
              <a:t>$1,000</a:t>
            </a:r>
            <a:r>
              <a:rPr lang="en"/>
              <a:t>.</a:t>
            </a:r>
            <a:endParaRPr/>
          </a:p>
        </p:txBody>
      </p:sp>
      <p:sp>
        <p:nvSpPr>
          <p:cNvPr id="630" name="Google Shape;630;p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"/>
          <p:cNvSpPr txBox="1"/>
          <p:nvPr>
            <p:ph type="ctrTitle"/>
          </p:nvPr>
        </p:nvSpPr>
        <p:spPr>
          <a:xfrm>
            <a:off x="649825" y="1689726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Are </a:t>
            </a:r>
            <a:r>
              <a:rPr lang="en">
                <a:solidFill>
                  <a:schemeClr val="lt1"/>
                </a:solidFill>
              </a:rPr>
              <a:t>businesses</a:t>
            </a:r>
            <a:r>
              <a:rPr lang="en">
                <a:solidFill>
                  <a:schemeClr val="lt1"/>
                </a:solidFill>
              </a:rPr>
              <a:t> still liable…?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32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8" name="Google Shape;3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964" y="0"/>
            <a:ext cx="3408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1"/>
          <p:cNvSpPr txBox="1"/>
          <p:nvPr/>
        </p:nvSpPr>
        <p:spPr>
          <a:xfrm>
            <a:off x="6966000" y="4811400"/>
            <a:ext cx="1895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Photo by Linas Drulia on Unsplash</a:t>
            </a:r>
            <a:endParaRPr i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rules still apply?</a:t>
            </a:r>
            <a:endParaRPr/>
          </a:p>
        </p:txBody>
      </p:sp>
      <p:sp>
        <p:nvSpPr>
          <p:cNvPr id="641" name="Google Shape;641;p67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short answer is “Yes”.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For example, the California Consumer Privacy Act (CCPA) which went into effect on July 1, 2020, require businesses who receive a notice of alleged violation have </a:t>
            </a:r>
            <a:r>
              <a:rPr b="1" lang="en">
                <a:solidFill>
                  <a:srgbClr val="FFFFFF"/>
                </a:solidFill>
                <a:highlight>
                  <a:schemeClr val="accent2"/>
                </a:highlight>
                <a:latin typeface="Montserrat"/>
                <a:ea typeface="Montserrat"/>
                <a:cs typeface="Montserrat"/>
                <a:sym typeface="Montserrat"/>
              </a:rPr>
              <a:t>30 days</a:t>
            </a:r>
            <a:r>
              <a:rPr lang="en"/>
              <a:t> to resolve the incident (“cure”) or face additional actions, such as being assessed civil penalties.</a:t>
            </a:r>
            <a:r>
              <a:rPr baseline="30000" lang="en"/>
              <a:t>8</a:t>
            </a:r>
            <a:endParaRPr baseline="30000"/>
          </a:p>
        </p:txBody>
      </p:sp>
      <p:sp>
        <p:nvSpPr>
          <p:cNvPr id="642" name="Google Shape;642;p6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67"/>
          <p:cNvSpPr txBox="1"/>
          <p:nvPr/>
        </p:nvSpPr>
        <p:spPr>
          <a:xfrm>
            <a:off x="4258700" y="4464050"/>
            <a:ext cx="440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8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https://leginfo.legislature.ca.gov/faces/codes_displayText.xhtml?division=3.&amp;part=4.&amp;lawCode=CIV&amp;title=1.81.5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rules still apply?</a:t>
            </a:r>
            <a:endParaRPr/>
          </a:p>
        </p:txBody>
      </p:sp>
      <p:sp>
        <p:nvSpPr>
          <p:cNvPr id="649" name="Google Shape;649;p68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Another example would be a patient with a COVID-19 diagnosis.  The US Dept of Health and Human Services (“HHA”) has released guidance on COVID-19 </a:t>
            </a:r>
            <a:r>
              <a:rPr lang="en"/>
              <a:t>disclosures </a:t>
            </a:r>
            <a:r>
              <a:rPr lang="en"/>
              <a:t>and violations are </a:t>
            </a:r>
            <a:r>
              <a:rPr lang="en">
                <a:highlight>
                  <a:schemeClr val="accent6"/>
                </a:highlight>
              </a:rPr>
              <a:t>still enforceable</a:t>
            </a:r>
            <a:r>
              <a:rPr lang="en"/>
              <a:t> by penalties and fines.</a:t>
            </a:r>
            <a:r>
              <a:rPr baseline="30000" lang="en"/>
              <a:t>9</a:t>
            </a:r>
            <a:endParaRPr baseline="30000"/>
          </a:p>
        </p:txBody>
      </p:sp>
      <p:sp>
        <p:nvSpPr>
          <p:cNvPr id="650" name="Google Shape;650;p6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68"/>
          <p:cNvSpPr txBox="1"/>
          <p:nvPr/>
        </p:nvSpPr>
        <p:spPr>
          <a:xfrm>
            <a:off x="4258700" y="4464050"/>
            <a:ext cx="440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9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https://www.hhs.gov/sites/default/files/february-2020-hipaa-and-novel-coronavirus.pdf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9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rules still apply?</a:t>
            </a:r>
            <a:endParaRPr/>
          </a:p>
        </p:txBody>
      </p:sp>
      <p:sp>
        <p:nvSpPr>
          <p:cNvPr id="657" name="Google Shape;657;p69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Under GDPR, the </a:t>
            </a:r>
            <a:r>
              <a:rPr lang="en"/>
              <a:t>status of individuals would qualify under “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special categories of personal data</a:t>
            </a:r>
            <a:r>
              <a:rPr lang="en"/>
              <a:t>”.  Specific guidelines for this type of data would need to be adhered to.</a:t>
            </a:r>
            <a:r>
              <a:rPr baseline="30000" lang="en"/>
              <a:t>a</a:t>
            </a:r>
            <a:endParaRPr baseline="30000"/>
          </a:p>
        </p:txBody>
      </p:sp>
      <p:sp>
        <p:nvSpPr>
          <p:cNvPr id="658" name="Google Shape;658;p6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69"/>
          <p:cNvSpPr txBox="1"/>
          <p:nvPr/>
        </p:nvSpPr>
        <p:spPr>
          <a:xfrm>
            <a:off x="4258700" y="4464050"/>
            <a:ext cx="440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a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https://www.natlawreview.com/article/privacy-hipaa-security-and-gdpr-covid-19-considerations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0"/>
          <p:cNvSpPr txBox="1"/>
          <p:nvPr>
            <p:ph type="ctrTitle"/>
          </p:nvPr>
        </p:nvSpPr>
        <p:spPr>
          <a:xfrm>
            <a:off x="649825" y="1689726"/>
            <a:ext cx="7772400" cy="13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do we fix it?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CISA (Cybersecurity &amp; Infrastructure Security Agency) recommendations</a:t>
            </a:r>
            <a:endParaRPr/>
          </a:p>
        </p:txBody>
      </p:sp>
      <p:sp>
        <p:nvSpPr>
          <p:cNvPr id="670" name="Google Shape;670;p71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Avoid clicking on links in </a:t>
            </a:r>
            <a:r>
              <a:rPr lang="en"/>
              <a:t>unsolicited</a:t>
            </a:r>
            <a:r>
              <a:rPr lang="en"/>
              <a:t> emails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n">
                <a:solidFill>
                  <a:schemeClr val="accent2"/>
                </a:solidFill>
              </a:rPr>
              <a:t>“Trust, but verify.”</a:t>
            </a:r>
            <a:r>
              <a:rPr lang="en"/>
              <a:t>  Confirm with the person who sent the email before </a:t>
            </a:r>
            <a:r>
              <a:rPr lang="en"/>
              <a:t>opening</a:t>
            </a:r>
            <a:r>
              <a:rPr lang="en"/>
              <a:t> the email attachment.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trusted sources for up-to-date info about COVID-19.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Don’t disclose personal or financial information in emails.</a:t>
            </a:r>
            <a:endParaRPr/>
          </a:p>
        </p:txBody>
      </p:sp>
      <p:sp>
        <p:nvSpPr>
          <p:cNvPr id="671" name="Google Shape;671;p7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2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CISA recommendations</a:t>
            </a:r>
            <a:endParaRPr/>
          </a:p>
        </p:txBody>
      </p:sp>
      <p:sp>
        <p:nvSpPr>
          <p:cNvPr id="677" name="Google Shape;677;p72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Before making a donation to a charity or other non-profit organization, ensure that they are a legitimate group.</a:t>
            </a:r>
            <a:r>
              <a:rPr baseline="30000" lang="en"/>
              <a:t>b</a:t>
            </a:r>
            <a:endParaRPr baseline="30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Ensure remote access systems are fully patched and are tested for capacity.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Improve system and network monitoring.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Implement multi-factor authentication.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Test your BCDR plans and update if needed.</a:t>
            </a:r>
            <a:r>
              <a:rPr baseline="30000" lang="en"/>
              <a:t>c</a:t>
            </a:r>
            <a:endParaRPr baseline="30000"/>
          </a:p>
        </p:txBody>
      </p:sp>
      <p:sp>
        <p:nvSpPr>
          <p:cNvPr id="678" name="Google Shape;678;p7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72"/>
          <p:cNvSpPr txBox="1"/>
          <p:nvPr/>
        </p:nvSpPr>
        <p:spPr>
          <a:xfrm>
            <a:off x="4258700" y="4464050"/>
            <a:ext cx="440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b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https://www.natlawreview.com/article/privacy-hipaa-security-and-gdpr-covid-19-considerations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80" name="Google Shape;680;p72"/>
          <p:cNvSpPr txBox="1"/>
          <p:nvPr/>
        </p:nvSpPr>
        <p:spPr>
          <a:xfrm>
            <a:off x="4024850" y="4661900"/>
            <a:ext cx="487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c</a:t>
            </a:r>
            <a:r>
              <a:rPr i="1" lang="en" sz="600">
                <a:latin typeface="Montserrat Light"/>
                <a:ea typeface="Montserrat Light"/>
                <a:cs typeface="Montserrat Light"/>
                <a:sym typeface="Montserrat Light"/>
              </a:rPr>
              <a:t>https://www.cisa.gov/sites/default/files/publications/20_0306_cisa_insights_risk_management_for_novel_coronavirus.pdf</a:t>
            </a:r>
            <a:endParaRPr i="1" sz="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3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I learned...</a:t>
            </a:r>
            <a:endParaRPr/>
          </a:p>
        </p:txBody>
      </p:sp>
      <p:sp>
        <p:nvSpPr>
          <p:cNvPr id="686" name="Google Shape;686;p73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Always be thinking ahead.  If Cloud computing is the end-goal, have a solid migration plan in place.</a:t>
            </a:r>
            <a:endParaRPr baseline="30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applications will be lift-and-shift ready. Verify that your apps will function properly in the Cloud.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Small pieces.  Don’t move all your data at once.</a:t>
            </a:r>
            <a:endParaRPr baseline="30000"/>
          </a:p>
        </p:txBody>
      </p:sp>
      <p:sp>
        <p:nvSpPr>
          <p:cNvPr id="687" name="Google Shape;687;p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4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I learned...</a:t>
            </a:r>
            <a:endParaRPr/>
          </a:p>
        </p:txBody>
      </p:sp>
      <p:sp>
        <p:nvSpPr>
          <p:cNvPr id="693" name="Google Shape;693;p74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RBAC (or ABAC) over individual user policies.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>
                <a:solidFill>
                  <a:srgbClr val="2B72AF"/>
                </a:solidFill>
                <a:latin typeface="Montserrat"/>
                <a:ea typeface="Montserrat"/>
                <a:cs typeface="Montserrat"/>
                <a:sym typeface="Montserrat"/>
              </a:rPr>
              <a:t>Educate, educate, educate</a:t>
            </a:r>
            <a:r>
              <a:rPr lang="en"/>
              <a:t>.  Helping to educate others about the need to stay vigilant is good, but not to the point where they become </a:t>
            </a:r>
            <a:r>
              <a:rPr lang="en"/>
              <a:t>desensitized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Be </a:t>
            </a:r>
            <a:r>
              <a:rPr lang="en"/>
              <a:t>flexible when working with other teams or groups.  They may not be adjusting as well as you.</a:t>
            </a:r>
            <a:endParaRPr/>
          </a:p>
        </p:txBody>
      </p:sp>
      <p:sp>
        <p:nvSpPr>
          <p:cNvPr id="694" name="Google Shape;694;p7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/>
          <p:nvPr>
            <p:ph type="ctrTitle"/>
          </p:nvPr>
        </p:nvSpPr>
        <p:spPr>
          <a:xfrm>
            <a:off x="649825" y="1689726"/>
            <a:ext cx="7772400" cy="13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Your turn!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32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2"/>
          <p:cNvSpPr txBox="1"/>
          <p:nvPr/>
        </p:nvSpPr>
        <p:spPr>
          <a:xfrm>
            <a:off x="5798700" y="4820400"/>
            <a:ext cx="334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 courtesy Bethesda Softworks</a:t>
            </a:r>
            <a:endParaRPr i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7"/>
          <p:cNvSpPr txBox="1"/>
          <p:nvPr>
            <p:ph type="ctrTitle"/>
          </p:nvPr>
        </p:nvSpPr>
        <p:spPr>
          <a:xfrm>
            <a:off x="649825" y="1689726"/>
            <a:ext cx="7772400" cy="13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Acknowledgements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8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to...</a:t>
            </a:r>
            <a:endParaRPr/>
          </a:p>
        </p:txBody>
      </p:sp>
      <p:sp>
        <p:nvSpPr>
          <p:cNvPr id="714" name="Google Shape;714;p78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BSides Idaho Falls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College of Eastern Idaho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Cvent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SlidesCarnival (slide template)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Twitch community (HauxMaux, the_don_sosa)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Bethesda Softworks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Unsplash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...and all of you.</a:t>
            </a:r>
            <a:endParaRPr/>
          </a:p>
        </p:txBody>
      </p:sp>
      <p:sp>
        <p:nvSpPr>
          <p:cNvPr id="715" name="Google Shape;715;p7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9"/>
          <p:cNvSpPr txBox="1"/>
          <p:nvPr>
            <p:ph idx="4294967295" type="ctrTitle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</a:t>
            </a:r>
            <a:r>
              <a:rPr lang="en" sz="9600"/>
              <a:t>!</a:t>
            </a:r>
            <a:endParaRPr sz="9600"/>
          </a:p>
        </p:txBody>
      </p:sp>
      <p:sp>
        <p:nvSpPr>
          <p:cNvPr id="721" name="Google Shape;721;p79"/>
          <p:cNvSpPr txBox="1"/>
          <p:nvPr>
            <p:ph idx="4294967295" type="subTitle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</a:rPr>
              <a:t>Any other questions?</a:t>
            </a:r>
            <a:endParaRPr b="1" sz="3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on Twitter: @ProfKilroy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Alt. Twitter account: @Cloud4n6CTF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(You can also find me on LinkedIn.)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23" name="Google Shape;7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00" y="2228701"/>
            <a:ext cx="1785700" cy="28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/>
          <p:nvPr>
            <p:ph type="ctrTitle"/>
          </p:nvPr>
        </p:nvSpPr>
        <p:spPr>
          <a:xfrm>
            <a:off x="685800" y="234900"/>
            <a:ext cx="7772400" cy="490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400"/>
              <a:t>MIGRATE! COVID-19 and Operation WFH</a:t>
            </a:r>
            <a:endParaRPr i="1"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/>
              <a:t>(Or, “How the bad guys took advantage of COVID and really screwed us over”)</a:t>
            </a:r>
            <a:endParaRPr i="1" sz="2600"/>
          </a:p>
        </p:txBody>
      </p:sp>
      <p:sp>
        <p:nvSpPr>
          <p:cNvPr id="402" name="Google Shape;402;p33"/>
          <p:cNvSpPr txBox="1"/>
          <p:nvPr/>
        </p:nvSpPr>
        <p:spPr>
          <a:xfrm>
            <a:off x="4648250" y="4499675"/>
            <a:ext cx="43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Kerry Hazelton</a:t>
            </a:r>
            <a:endParaRPr b="1" i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BSides Idaho Falls 2021</a:t>
            </a:r>
            <a:endParaRPr b="1" i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am I?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/>
          <p:nvPr>
            <p:ph idx="4294967295" type="ctrTitle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Greetings!</a:t>
            </a:r>
            <a:endParaRPr sz="9600"/>
          </a:p>
        </p:txBody>
      </p:sp>
      <p:sp>
        <p:nvSpPr>
          <p:cNvPr id="413" name="Google Shape;413;p35"/>
          <p:cNvSpPr txBox="1"/>
          <p:nvPr>
            <p:ph idx="4294967295" type="subTitle"/>
          </p:nvPr>
        </p:nvSpPr>
        <p:spPr>
          <a:xfrm>
            <a:off x="685800" y="2268598"/>
            <a:ext cx="6593700" cy="234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</a:rPr>
              <a:t>Kerry Hazelton</a:t>
            </a:r>
            <a:endParaRPr b="1" sz="3600"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Infosec teacher and mentor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Sr. Security Engineer @ Cvent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Cloud Security is my passion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Adopted son of Idaho Falls!</a:t>
            </a:r>
            <a:endParaRPr/>
          </a:p>
        </p:txBody>
      </p:sp>
      <p:sp>
        <p:nvSpPr>
          <p:cNvPr id="414" name="Google Shape;414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15" name="Google Shape;4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00" y="2229501"/>
            <a:ext cx="1785700" cy="28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lin ang="5400012" scaled="0"/>
        </a:gra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couple of caveats...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